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2" r:id="rId3"/>
    <p:sldId id="256" r:id="rId4"/>
    <p:sldId id="257" r:id="rId5"/>
    <p:sldId id="293" r:id="rId6"/>
    <p:sldId id="259" r:id="rId7"/>
    <p:sldId id="260" r:id="rId8"/>
    <p:sldId id="261" r:id="rId9"/>
    <p:sldId id="266" r:id="rId10"/>
    <p:sldId id="267" r:id="rId11"/>
    <p:sldId id="262" r:id="rId12"/>
    <p:sldId id="294" r:id="rId13"/>
    <p:sldId id="263" r:id="rId14"/>
    <p:sldId id="268" r:id="rId15"/>
    <p:sldId id="269" r:id="rId16"/>
    <p:sldId id="270" r:id="rId17"/>
    <p:sldId id="271" r:id="rId18"/>
    <p:sldId id="295" r:id="rId19"/>
    <p:sldId id="296" r:id="rId20"/>
    <p:sldId id="274" r:id="rId21"/>
    <p:sldId id="277" r:id="rId22"/>
    <p:sldId id="273" r:id="rId23"/>
    <p:sldId id="276" r:id="rId24"/>
    <p:sldId id="278" r:id="rId25"/>
    <p:sldId id="279" r:id="rId26"/>
    <p:sldId id="283" r:id="rId27"/>
    <p:sldId id="284" r:id="rId28"/>
    <p:sldId id="285" r:id="rId29"/>
    <p:sldId id="297" r:id="rId30"/>
    <p:sldId id="286" r:id="rId31"/>
    <p:sldId id="288" r:id="rId32"/>
    <p:sldId id="287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A74D-15E2-44A1-8A83-7286A064E7BE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A26B2-DD74-4AA9-BB24-1572BE6231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slide" Target="slide3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735288" y="1412776"/>
            <a:ext cx="6301208" cy="52839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95736" y="33265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/>
              <a:t>Workflow</a:t>
            </a:r>
            <a:r>
              <a:rPr lang="fr-FR" sz="2400" b="1" dirty="0" smtClean="0"/>
              <a:t> plateau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15616" y="3933056"/>
            <a:ext cx="11521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Utilisateur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Paraffine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56612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Cryo</a:t>
            </a:r>
            <a:endParaRPr lang="fr-FR" dirty="0"/>
          </a:p>
        </p:txBody>
      </p:sp>
      <p:pic>
        <p:nvPicPr>
          <p:cNvPr id="8" name="Picture 2" descr="C:\Users\Hysto\Documents\Histo\présentation plateau site web\casette.jpg"/>
          <p:cNvPicPr>
            <a:picLocks noChangeAspect="1" noChangeArrowheads="1"/>
          </p:cNvPicPr>
          <p:nvPr/>
        </p:nvPicPr>
        <p:blipFill>
          <a:blip r:embed="rId2" cstate="print"/>
          <a:srcRect t="53937" r="50000" b="1168"/>
          <a:stretch>
            <a:fillRect/>
          </a:stretch>
        </p:blipFill>
        <p:spPr bwMode="auto">
          <a:xfrm>
            <a:off x="1139155" y="1916832"/>
            <a:ext cx="1143000" cy="8210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9" name="Picture 2" descr="C:\Users\Hysto\Documents\Histo\présentation plateau site web\bl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72816"/>
            <a:ext cx="1152128" cy="111675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0" name="Picture 4" descr="C:\Users\Hysto\Documents\Histo\présentation plateau site web\sl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798056"/>
            <a:ext cx="1312039" cy="105488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1" name="Picture 6" descr="Institut de Recherche en Cancerologie de Montpellier (IRCM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0806" y="1844824"/>
            <a:ext cx="1513682" cy="10081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2" name="Picture 3" descr="C:\Users\Hysto\Documents\Histo\présentation plateau site web\cryomold.jpg"/>
          <p:cNvPicPr>
            <a:picLocks noChangeAspect="1" noChangeArrowheads="1"/>
          </p:cNvPicPr>
          <p:nvPr/>
        </p:nvPicPr>
        <p:blipFill>
          <a:blip r:embed="rId6" cstate="print"/>
          <a:srcRect l="336" r="50000" b="17131"/>
          <a:stretch>
            <a:fillRect/>
          </a:stretch>
        </p:blipFill>
        <p:spPr bwMode="auto">
          <a:xfrm>
            <a:off x="1331640" y="5157192"/>
            <a:ext cx="717780" cy="8042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3" name="Picture 4" descr="C:\Users\Hysto\Documents\Histo\présentation plateau site web\sl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941168"/>
            <a:ext cx="1580726" cy="12709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4" name="Picture 6" descr="Institut de Recherche en Cancerologie de Montpellier (IRCM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4566" y="5013176"/>
            <a:ext cx="1729922" cy="11521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5" name="ZoneTexte 14"/>
          <p:cNvSpPr txBox="1"/>
          <p:nvPr/>
        </p:nvSpPr>
        <p:spPr>
          <a:xfrm>
            <a:off x="1091915" y="300941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Echantillon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331640" y="60212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Bloc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393862" y="294835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Bloc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499992" y="62280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Lame blanche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076056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Lame blanche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06574" y="62280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Lame colorée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308304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Lame colorée</a:t>
            </a:r>
          </a:p>
        </p:txBody>
      </p:sp>
      <p:cxnSp>
        <p:nvCxnSpPr>
          <p:cNvPr id="23" name="Connecteur droit avec flèche 22"/>
          <p:cNvCxnSpPr>
            <a:stCxn id="5" idx="0"/>
            <a:endCxn id="15" idx="2"/>
          </p:cNvCxnSpPr>
          <p:nvPr/>
        </p:nvCxnSpPr>
        <p:spPr>
          <a:xfrm flipV="1">
            <a:off x="1691680" y="3378750"/>
            <a:ext cx="12303" cy="55430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5" idx="2"/>
            <a:endCxn id="12" idx="0"/>
          </p:cNvCxnSpPr>
          <p:nvPr/>
        </p:nvCxnSpPr>
        <p:spPr>
          <a:xfrm flipH="1">
            <a:off x="1690530" y="4302388"/>
            <a:ext cx="1150" cy="85480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508104" y="836712"/>
            <a:ext cx="11521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Plateau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2" name="Connecteur droit avec flèche 31"/>
          <p:cNvCxnSpPr>
            <a:stCxn id="8" idx="3"/>
            <a:endCxn id="9" idx="1"/>
          </p:cNvCxnSpPr>
          <p:nvPr/>
        </p:nvCxnSpPr>
        <p:spPr>
          <a:xfrm>
            <a:off x="2282155" y="2327348"/>
            <a:ext cx="849685" cy="38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9" idx="3"/>
            <a:endCxn id="10" idx="1"/>
          </p:cNvCxnSpPr>
          <p:nvPr/>
        </p:nvCxnSpPr>
        <p:spPr>
          <a:xfrm flipV="1">
            <a:off x="4283968" y="2325496"/>
            <a:ext cx="720080" cy="56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10" idx="3"/>
            <a:endCxn id="11" idx="1"/>
          </p:cNvCxnSpPr>
          <p:nvPr/>
        </p:nvCxnSpPr>
        <p:spPr>
          <a:xfrm>
            <a:off x="6316087" y="2325496"/>
            <a:ext cx="1134719" cy="23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2339752" y="234888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Inclusion</a:t>
            </a:r>
            <a:endParaRPr lang="fr-FR" sz="14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4355976" y="227687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Coupe</a:t>
            </a:r>
            <a:endParaRPr lang="fr-FR" sz="14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6372200" y="234888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coloration</a:t>
            </a:r>
            <a:endParaRPr lang="fr-FR" sz="1400" b="1" dirty="0"/>
          </a:p>
        </p:txBody>
      </p:sp>
      <p:cxnSp>
        <p:nvCxnSpPr>
          <p:cNvPr id="51" name="Connecteur droit avec flèche 50"/>
          <p:cNvCxnSpPr>
            <a:stCxn id="12" idx="3"/>
            <a:endCxn id="13" idx="1"/>
          </p:cNvCxnSpPr>
          <p:nvPr/>
        </p:nvCxnSpPr>
        <p:spPr>
          <a:xfrm>
            <a:off x="2049420" y="5559338"/>
            <a:ext cx="2378564" cy="172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13" idx="3"/>
            <a:endCxn id="14" idx="1"/>
          </p:cNvCxnSpPr>
          <p:nvPr/>
        </p:nvCxnSpPr>
        <p:spPr>
          <a:xfrm>
            <a:off x="6008710" y="5576620"/>
            <a:ext cx="1225856" cy="126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2915816" y="51571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Coupe</a:t>
            </a:r>
            <a:endParaRPr lang="fr-FR" sz="1400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6084168" y="522920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coloration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928992" cy="54726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Paraffine</a:t>
            </a:r>
            <a:endParaRPr lang="fr-FR" dirty="0"/>
          </a:p>
        </p:txBody>
      </p:sp>
      <p:sp>
        <p:nvSpPr>
          <p:cNvPr id="17" name="Rectangle 16">
            <a:hlinkClick r:id="" action="ppaction://hlinkshowjump?jump=nextslide"/>
          </p:cNvPr>
          <p:cNvSpPr/>
          <p:nvPr/>
        </p:nvSpPr>
        <p:spPr>
          <a:xfrm>
            <a:off x="7740352" y="5877272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79512" y="133147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commande N° P2016-01-01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179512" y="1916832"/>
          <a:ext cx="846811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114"/>
                <a:gridCol w="905192"/>
                <a:gridCol w="1114742"/>
                <a:gridCol w="1159383"/>
                <a:gridCol w="1160268"/>
                <a:gridCol w="1004371"/>
                <a:gridCol w="1311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 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Tissu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P2016-01-01-001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Long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5/5/2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HE/TM/RS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Poumons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Long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P2016-01-01-003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Autre : 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P2016-01-01-004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Intestin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Trans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P2016-01-01-005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Foie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À plat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Accolade ouvrante 18"/>
          <p:cNvSpPr/>
          <p:nvPr/>
        </p:nvSpPr>
        <p:spPr>
          <a:xfrm rot="16200000">
            <a:off x="4273467" y="415165"/>
            <a:ext cx="288032" cy="8475942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914729" y="4816897"/>
            <a:ext cx="4961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Récapitulatif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79512" y="57332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Commentaires: 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835696" y="5445224"/>
            <a:ext cx="475252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Champ libre</a:t>
            </a:r>
            <a:endParaRPr lang="fr-FR" dirty="0"/>
          </a:p>
        </p:txBody>
      </p:sp>
      <p:sp>
        <p:nvSpPr>
          <p:cNvPr id="23" name="Rectangle 22">
            <a:hlinkClick r:id="rId2" action="ppaction://hlinksldjump"/>
          </p:cNvPr>
          <p:cNvSpPr/>
          <p:nvPr/>
        </p:nvSpPr>
        <p:spPr>
          <a:xfrm>
            <a:off x="5292080" y="4509120"/>
            <a:ext cx="792088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Modif</a:t>
            </a:r>
            <a:endParaRPr lang="fr-FR" dirty="0"/>
          </a:p>
        </p:txBody>
      </p:sp>
      <p:sp>
        <p:nvSpPr>
          <p:cNvPr id="24" name="Rectangle 23">
            <a:hlinkClick r:id="rId3" action="ppaction://hlinksldjump"/>
          </p:cNvPr>
          <p:cNvSpPr/>
          <p:nvPr/>
        </p:nvSpPr>
        <p:spPr>
          <a:xfrm>
            <a:off x="6444208" y="4509120"/>
            <a:ext cx="792088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Modif</a:t>
            </a:r>
            <a:endParaRPr lang="fr-FR" dirty="0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7596336" y="4509120"/>
            <a:ext cx="792088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Modif</a:t>
            </a:r>
            <a:endParaRPr lang="fr-FR" dirty="0"/>
          </a:p>
        </p:txBody>
      </p: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1763688" y="4725144"/>
            <a:ext cx="1728192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Modif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Paraffine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39552" y="1916832"/>
            <a:ext cx="7992888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Félicitations commande N°P2016-01-01 crée avec succès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35896" y="2708920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Imprimer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33569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Merci d’apporter la fiche en même temps que les échantillons identifiés au plateau</a:t>
            </a:r>
            <a:endParaRPr lang="fr-FR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3563888" y="5373216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accueil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75656" y="31409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Nombre d’échantillons :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23928" y="3068960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732240" y="3068960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23528" y="21328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C1048-01-16-01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043608" y="1700808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123728" y="1772816"/>
            <a:ext cx="7200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2555776" y="1772816"/>
            <a:ext cx="21602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11560" y="148478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Cryo</a:t>
            </a:r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47864" y="155679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Année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627784" y="156782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Equipe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923928" y="198884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Ordre</a:t>
            </a:r>
            <a:endParaRPr lang="fr-FR" sz="1200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2987824" y="1772816"/>
            <a:ext cx="57606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979712" y="156782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Unité</a:t>
            </a:r>
            <a:endParaRPr lang="fr-FR" sz="1200" dirty="0"/>
          </a:p>
        </p:txBody>
      </p:sp>
      <p:cxnSp>
        <p:nvCxnSpPr>
          <p:cNvPr id="26" name="Connecteur droit avec flèche 25"/>
          <p:cNvCxnSpPr>
            <a:stCxn id="23" idx="1"/>
          </p:cNvCxnSpPr>
          <p:nvPr/>
        </p:nvCxnSpPr>
        <p:spPr>
          <a:xfrm flipH="1">
            <a:off x="3275856" y="2127340"/>
            <a:ext cx="648072" cy="1495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07504" y="1196752"/>
            <a:ext cx="8928992" cy="55446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619" y="2185699"/>
          <a:ext cx="767380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877"/>
                <a:gridCol w="984423"/>
                <a:gridCol w="1722741"/>
                <a:gridCol w="1118730"/>
                <a:gridCol w="936104"/>
                <a:gridCol w="12219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Identification 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Tissu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Coeur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Coeur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7504" y="133147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Identification des échantillons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8172400" y="5301208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7" name="Accolade ouvrante 6"/>
          <p:cNvSpPr/>
          <p:nvPr/>
        </p:nvSpPr>
        <p:spPr>
          <a:xfrm rot="16200000">
            <a:off x="1398695" y="2941784"/>
            <a:ext cx="288032" cy="1656184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70603" y="391389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Numéros incrémentés automatiquement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3378915" y="389414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Champ libre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1835696" y="4941168"/>
            <a:ext cx="792088" cy="36004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16200000">
            <a:off x="4062991" y="2869776"/>
            <a:ext cx="288032" cy="1656184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35696" y="5517232"/>
            <a:ext cx="792088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627784" y="494116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Menu déroulant x entrée 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699792" y="551723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Menu déroulant Oui ou Non  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0750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C2016-01-01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148064" y="4077072"/>
            <a:ext cx="27363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Fonction copier/coller? </a:t>
            </a:r>
          </a:p>
          <a:p>
            <a:r>
              <a:rPr lang="fr-FR" dirty="0" smtClean="0"/>
              <a:t>Fonction appliquer partout?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928992" cy="54726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95536" y="13407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Coupe</a:t>
            </a:r>
          </a:p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(si au moins 1 oui dans « coupe » page identification)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09278" y="2545739"/>
          <a:ext cx="8755211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426"/>
                <a:gridCol w="911478"/>
                <a:gridCol w="1681259"/>
                <a:gridCol w="1091791"/>
                <a:gridCol w="1123487"/>
                <a:gridCol w="1124385"/>
                <a:gridCol w="11243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Identification 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Tissu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Epaisseur de coupe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Nbre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lames / bloc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Nbre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coupe / lame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5508104" y="4201924"/>
            <a:ext cx="3531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Champ libre </a:t>
            </a:r>
          </a:p>
          <a:p>
            <a:pPr algn="ctr"/>
            <a:r>
              <a:rPr lang="fr-FR" sz="1400" dirty="0" smtClean="0"/>
              <a:t>(Chiffre)</a:t>
            </a:r>
            <a:endParaRPr lang="fr-FR" sz="1400" dirty="0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7128284" y="2365720"/>
            <a:ext cx="288032" cy="3384376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2735796" y="1357027"/>
            <a:ext cx="288032" cy="5400600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338665" y="4221088"/>
            <a:ext cx="31613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Reprend les infos précédentes</a:t>
            </a:r>
          </a:p>
          <a:p>
            <a:pPr algn="ctr"/>
            <a:r>
              <a:rPr lang="fr-FR" sz="1400" dirty="0" smtClean="0"/>
              <a:t>(seulement pour les cases coupe Oui)</a:t>
            </a:r>
          </a:p>
          <a:p>
            <a:pPr algn="ctr"/>
            <a:endParaRPr lang="fr-FR" sz="1400" dirty="0"/>
          </a:p>
        </p:txBody>
      </p:sp>
      <p:sp>
        <p:nvSpPr>
          <p:cNvPr id="17" name="Rectangle 16">
            <a:hlinkClick r:id="" action="ppaction://hlinkshowjump?jump=nextslide"/>
          </p:cNvPr>
          <p:cNvSpPr/>
          <p:nvPr/>
        </p:nvSpPr>
        <p:spPr>
          <a:xfrm>
            <a:off x="7740352" y="5589240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07504" y="13314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C2016-01-01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059832" y="5445224"/>
            <a:ext cx="27363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Fonction copier/coller? </a:t>
            </a:r>
          </a:p>
          <a:p>
            <a:r>
              <a:rPr lang="fr-FR" dirty="0" smtClean="0"/>
              <a:t>Fonction appliquer partout?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928992" cy="54726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95536" y="13407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Coloration</a:t>
            </a:r>
          </a:p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(si au moins 1 oui dans « coloration » page identification)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09278" y="2545739"/>
          <a:ext cx="844235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442"/>
                <a:gridCol w="1352162"/>
                <a:gridCol w="1681904"/>
                <a:gridCol w="1092210"/>
                <a:gridCol w="824546"/>
                <a:gridCol w="824546"/>
                <a:gridCol w="824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Identification 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Tissu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C2016-01-01-002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ORO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5004048" y="4201924"/>
            <a:ext cx="3531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Menus déroulants + « autre : XXX »</a:t>
            </a:r>
          </a:p>
          <a:p>
            <a:pPr algn="ctr"/>
            <a:r>
              <a:rPr lang="fr-FR" sz="1400" dirty="0" smtClean="0"/>
              <a:t>Possibilité d’ajouter des colonnes</a:t>
            </a:r>
            <a:endParaRPr lang="fr-FR" sz="1400" dirty="0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6696236" y="2312876"/>
            <a:ext cx="288032" cy="3528392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2483768" y="1609055"/>
            <a:ext cx="288032" cy="4896544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043608" y="4221088"/>
            <a:ext cx="3161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Reprend les infos précédentes</a:t>
            </a:r>
          </a:p>
          <a:p>
            <a:pPr algn="ctr"/>
            <a:r>
              <a:rPr lang="fr-FR" sz="1400" dirty="0" smtClean="0"/>
              <a:t>(seulement pour les cases coloration Oui)</a:t>
            </a:r>
          </a:p>
          <a:p>
            <a:pPr algn="ctr"/>
            <a:endParaRPr lang="fr-FR" sz="1400" dirty="0"/>
          </a:p>
        </p:txBody>
      </p:sp>
      <p:sp>
        <p:nvSpPr>
          <p:cNvPr id="17" name="Rectangle 16">
            <a:hlinkClick r:id="" action="ppaction://hlinkshowjump?jump=nextslide"/>
          </p:cNvPr>
          <p:cNvSpPr/>
          <p:nvPr/>
        </p:nvSpPr>
        <p:spPr>
          <a:xfrm>
            <a:off x="7740352" y="5589240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79512" y="13314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C2016-01-01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059832" y="5445224"/>
            <a:ext cx="27363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Fonction copier/coller? </a:t>
            </a:r>
          </a:p>
          <a:p>
            <a:r>
              <a:rPr lang="fr-FR" dirty="0" smtClean="0"/>
              <a:t>Fonction appliquer partout?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928992" cy="54726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7" name="Rectangle 16">
            <a:hlinkClick r:id="" action="ppaction://hlinkshowjump?jump=nextslide"/>
          </p:cNvPr>
          <p:cNvSpPr/>
          <p:nvPr/>
        </p:nvSpPr>
        <p:spPr>
          <a:xfrm>
            <a:off x="7740352" y="5877272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79512" y="133147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commande N° C2016-01-01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792549" y="1916832"/>
          <a:ext cx="730784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114"/>
                <a:gridCol w="905192"/>
                <a:gridCol w="1114742"/>
                <a:gridCol w="1159383"/>
                <a:gridCol w="1004371"/>
                <a:gridCol w="1311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 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Tissu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C2016-01-01-001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5/5/2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Poumons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HE/ORO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Accolade ouvrante 18"/>
          <p:cNvSpPr/>
          <p:nvPr/>
        </p:nvSpPr>
        <p:spPr>
          <a:xfrm rot="16200000">
            <a:off x="4463988" y="800708"/>
            <a:ext cx="288032" cy="7704856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914729" y="4816897"/>
            <a:ext cx="4961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Récapitulatif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79512" y="57332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Commentaires: 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835696" y="5445224"/>
            <a:ext cx="475252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Champ libre</a:t>
            </a:r>
            <a:endParaRPr lang="fr-FR" dirty="0"/>
          </a:p>
        </p:txBody>
      </p:sp>
      <p:sp>
        <p:nvSpPr>
          <p:cNvPr id="24" name="Rectangle 23">
            <a:hlinkClick r:id="rId2" action="ppaction://hlinksldjump"/>
          </p:cNvPr>
          <p:cNvSpPr/>
          <p:nvPr/>
        </p:nvSpPr>
        <p:spPr>
          <a:xfrm>
            <a:off x="5868144" y="3356992"/>
            <a:ext cx="792088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Modif</a:t>
            </a:r>
            <a:endParaRPr lang="fr-FR" dirty="0"/>
          </a:p>
        </p:txBody>
      </p:sp>
      <p:sp>
        <p:nvSpPr>
          <p:cNvPr id="25" name="Rectangle 24">
            <a:hlinkClick r:id="rId3" action="ppaction://hlinksldjump"/>
          </p:cNvPr>
          <p:cNvSpPr/>
          <p:nvPr/>
        </p:nvSpPr>
        <p:spPr>
          <a:xfrm>
            <a:off x="7092280" y="3356992"/>
            <a:ext cx="792088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Modif</a:t>
            </a:r>
            <a:endParaRPr lang="fr-FR" dirty="0"/>
          </a:p>
        </p:txBody>
      </p:sp>
      <p:sp>
        <p:nvSpPr>
          <p:cNvPr id="26" name="Rectangle 25">
            <a:hlinkClick r:id="rId4" action="ppaction://hlinksldjump"/>
          </p:cNvPr>
          <p:cNvSpPr/>
          <p:nvPr/>
        </p:nvSpPr>
        <p:spPr>
          <a:xfrm>
            <a:off x="1619672" y="3501008"/>
            <a:ext cx="1728192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Modif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39552" y="1916832"/>
            <a:ext cx="7992888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Félicitations commande N°C2016-01-01 crée avec succès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35896" y="2708920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Imprimer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33569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Merci d’apporter la fiche en même temps que les échantillons identifiés au plateau</a:t>
            </a:r>
            <a:endParaRPr lang="fr-FR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3563888" y="5373216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accueil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835696" y="407707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Il faudra voir ensemble la forme  et le contenu de la fiche commande qui sort quand on clique sur imprimer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Archives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39552" y="1340768"/>
            <a:ext cx="8424936" cy="525658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  <p:sp>
        <p:nvSpPr>
          <p:cNvPr id="20" name="Rogner un rectangle avec un coin du même côté 19"/>
          <p:cNvSpPr/>
          <p:nvPr/>
        </p:nvSpPr>
        <p:spPr>
          <a:xfrm rot="16200000">
            <a:off x="-212028" y="1588293"/>
            <a:ext cx="1010118" cy="515068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</a:t>
            </a:r>
            <a:endParaRPr lang="fr-FR" dirty="0"/>
          </a:p>
        </p:txBody>
      </p:sp>
      <p:sp>
        <p:nvSpPr>
          <p:cNvPr id="21" name="Rogner un rectangle avec un coin du même côté 20"/>
          <p:cNvSpPr/>
          <p:nvPr/>
        </p:nvSpPr>
        <p:spPr>
          <a:xfrm rot="16200000">
            <a:off x="-42200" y="2707858"/>
            <a:ext cx="870845" cy="283407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3923928" y="1700808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23928" y="2406486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923928" y="3112164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3923928" y="3817842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923928" y="4523520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755576" y="17728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année :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755576" y="247849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commande :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755576" y="31841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équipe :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755576" y="388985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utilisateur :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755576" y="53012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bloc: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6591341" y="177281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6591341" y="2488095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6591341" y="3203374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6591341" y="39186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6591341" y="4633932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3923928" y="5229200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755576" y="45955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échantillons :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6591341" y="5349212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cxnSp>
        <p:nvCxnSpPr>
          <p:cNvPr id="25" name="Connecteur droit avec flèche 24"/>
          <p:cNvCxnSpPr/>
          <p:nvPr/>
        </p:nvCxnSpPr>
        <p:spPr>
          <a:xfrm flipH="1" flipV="1">
            <a:off x="393223" y="3284984"/>
            <a:ext cx="1010425" cy="26642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755576" y="5949280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On différencie grâce aux onglets les commandes </a:t>
            </a:r>
            <a:r>
              <a:rPr lang="fr-FR" sz="1600" dirty="0" err="1" smtClean="0"/>
              <a:t>cryo</a:t>
            </a:r>
            <a:r>
              <a:rPr lang="fr-FR" sz="1600" dirty="0" smtClean="0"/>
              <a:t> des commandes paraffine mais le principe de chaque onglet est similaire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Archives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39552" y="1340768"/>
            <a:ext cx="8424936" cy="525658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  <p:sp>
        <p:nvSpPr>
          <p:cNvPr id="20" name="Rogner un rectangle avec un coin du même côté 19"/>
          <p:cNvSpPr/>
          <p:nvPr/>
        </p:nvSpPr>
        <p:spPr>
          <a:xfrm rot="16200000">
            <a:off x="-212028" y="1588293"/>
            <a:ext cx="1010118" cy="515068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</a:t>
            </a:r>
            <a:endParaRPr lang="fr-FR" dirty="0"/>
          </a:p>
        </p:txBody>
      </p:sp>
      <p:sp>
        <p:nvSpPr>
          <p:cNvPr id="21" name="Rogner un rectangle avec un coin du même côté 20"/>
          <p:cNvSpPr/>
          <p:nvPr/>
        </p:nvSpPr>
        <p:spPr>
          <a:xfrm rot="16200000">
            <a:off x="-42200" y="2707858"/>
            <a:ext cx="870845" cy="283407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1691680" y="2276872"/>
          <a:ext cx="5968315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114"/>
                <a:gridCol w="1499254"/>
                <a:gridCol w="1495679"/>
                <a:gridCol w="1160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commande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Etat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commentaire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Date de retour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Finie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Reprise du commentaire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mis par le plateau au moment du renvoie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En cours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envoyé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Reçue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Partie Utilisateur</a:t>
            </a:r>
            <a:br>
              <a:rPr lang="fr-FR" dirty="0" smtClean="0"/>
            </a:br>
            <a:r>
              <a:rPr lang="fr-FR" dirty="0" smtClean="0"/>
              <a:t>(celui qui passe la commande)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Partie Plateau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27089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Login 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67744" y="33569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Mot de passe :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923928" y="2636912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Lucie.fontaine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923928" y="3284984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*********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380312" y="116632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May 4</a:t>
            </a:r>
            <a:r>
              <a:rPr lang="fr-FR" baseline="30000" dirty="0" smtClean="0"/>
              <a:t>th</a:t>
            </a:r>
            <a:r>
              <a:rPr lang="fr-FR" dirty="0" smtClean="0"/>
              <a:t> 2016</a:t>
            </a:r>
            <a:endParaRPr lang="fr-FR" dirty="0"/>
          </a:p>
        </p:txBody>
      </p:sp>
      <p:sp>
        <p:nvSpPr>
          <p:cNvPr id="9" name="Rectangle 8">
            <a:hlinkClick r:id="" action="ppaction://hlinkshowjump?jump=nextslide"/>
          </p:cNvPr>
          <p:cNvSpPr/>
          <p:nvPr/>
        </p:nvSpPr>
        <p:spPr>
          <a:xfrm>
            <a:off x="6732240" y="2996952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91680" y="1340768"/>
            <a:ext cx="5760640" cy="120032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Bonjour Lucie </a:t>
            </a:r>
          </a:p>
          <a:p>
            <a:pPr algn="ctr"/>
            <a:r>
              <a:rPr lang="fr-FR" dirty="0" smtClean="0"/>
              <a:t>Vous avez bonne mine ce matin, vous resplendissez.</a:t>
            </a:r>
          </a:p>
          <a:p>
            <a:pPr algn="ctr"/>
            <a:r>
              <a:rPr lang="fr-FR" dirty="0" smtClean="0"/>
              <a:t>JJ est parti vous chercher un café il arrive tout de suite</a:t>
            </a:r>
          </a:p>
          <a:p>
            <a:pPr algn="ctr"/>
            <a:r>
              <a:rPr lang="fr-FR" dirty="0" smtClean="0"/>
              <a:t>Que souhaitez vous faire aujourd’hui?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6300192" y="764704"/>
            <a:ext cx="936104" cy="57606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220072" y="47667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Oui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je pense que cette partie est indispensable…..</a:t>
            </a:r>
            <a:endParaRPr lang="fr-FR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7">
            <a:hlinkClick r:id="" action="ppaction://hlinkshowjump?jump=nextslide"/>
          </p:cNvPr>
          <p:cNvSpPr/>
          <p:nvPr/>
        </p:nvSpPr>
        <p:spPr>
          <a:xfrm>
            <a:off x="683568" y="3429000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paraffine</a:t>
            </a:r>
            <a:endParaRPr lang="fr-FR" dirty="0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3599892" y="3429000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</a:t>
            </a:r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6516216" y="3429000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Facturation</a:t>
            </a:r>
            <a:endParaRPr lang="fr-FR" dirty="0"/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635896" y="4653136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/>
              <a:t>Archives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paraffine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1340768"/>
            <a:ext cx="8712968" cy="34163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Commandes à réceptionner :  XX   </a:t>
            </a:r>
          </a:p>
          <a:p>
            <a:endParaRPr lang="fr-FR" dirty="0" smtClean="0"/>
          </a:p>
          <a:p>
            <a:r>
              <a:rPr lang="fr-FR" dirty="0" smtClean="0"/>
              <a:t>Echantillons à inclure :   XX </a:t>
            </a:r>
          </a:p>
          <a:p>
            <a:endParaRPr lang="fr-FR" dirty="0" smtClean="0"/>
          </a:p>
          <a:p>
            <a:r>
              <a:rPr lang="fr-FR" dirty="0" smtClean="0"/>
              <a:t>Blocs à couper :  XX </a:t>
            </a:r>
          </a:p>
          <a:p>
            <a:endParaRPr lang="fr-FR" dirty="0" smtClean="0"/>
          </a:p>
          <a:p>
            <a:r>
              <a:rPr lang="fr-FR" dirty="0" smtClean="0"/>
              <a:t>Lames à colorer:  XX  </a:t>
            </a:r>
          </a:p>
          <a:p>
            <a:endParaRPr lang="fr-FR" dirty="0" smtClean="0"/>
          </a:p>
          <a:p>
            <a:r>
              <a:rPr lang="fr-FR" dirty="0" smtClean="0"/>
              <a:t>Commandes à renvoyer :  XX</a:t>
            </a:r>
          </a:p>
          <a:p>
            <a:endParaRPr lang="fr-FR" dirty="0"/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3563888" y="1916832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3563888" y="2474894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3563888" y="3591018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3563888" y="3032956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3563888" y="4149080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11" name="Rectangle 10">
            <a:hlinkClick r:id="" action="ppaction://hlinkshowjump?jump=previousslide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paraffine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47565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P2016-01-01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Réception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93958" y="28294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9" idx="3"/>
          </p:cNvCxnSpPr>
          <p:nvPr/>
        </p:nvCxnSpPr>
        <p:spPr>
          <a:xfrm flipV="1">
            <a:off x="2483768" y="3068960"/>
            <a:ext cx="1224136" cy="28335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779912" y="4437112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sue OK en fonctions des demandes de l’utilisateur les éléments de la commande vont s’ajouter aux « échantillons à inclure », « blocs à couper » </a:t>
            </a:r>
            <a:r>
              <a:rPr lang="fr-FR" sz="1600" dirty="0" err="1" smtClean="0"/>
              <a:t>etc</a:t>
            </a:r>
            <a:r>
              <a:rPr lang="fr-FR" sz="1600" dirty="0" smtClean="0"/>
              <a:t>… de la diapo 20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1600" y="573325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Date à indiquer</a:t>
            </a:r>
            <a:endParaRPr lang="fr-FR" sz="1600" dirty="0"/>
          </a:p>
        </p:txBody>
      </p:sp>
      <p:sp>
        <p:nvSpPr>
          <p:cNvPr id="23" name="Rectangle 22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paraffine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475656" y="242088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Inclusion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93958" y="28294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9" idx="3"/>
          </p:cNvCxnSpPr>
          <p:nvPr/>
        </p:nvCxnSpPr>
        <p:spPr>
          <a:xfrm flipV="1">
            <a:off x="2627784" y="3068965"/>
            <a:ext cx="1080120" cy="283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851920" y="472514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sur OK les blocs pour lesquels l’utilisateur veux des coupes vont dans « blocs à couper  ». Les autres sont considérés comme terminés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1600" y="573325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Dates à indiquer</a:t>
            </a:r>
            <a:endParaRPr lang="fr-FR" sz="1600" dirty="0"/>
          </a:p>
        </p:txBody>
      </p:sp>
      <p:sp>
        <p:nvSpPr>
          <p:cNvPr id="21" name="Rectangle 20"/>
          <p:cNvSpPr/>
          <p:nvPr/>
        </p:nvSpPr>
        <p:spPr>
          <a:xfrm>
            <a:off x="6300192" y="321297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300192" y="357301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6300192" y="393305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6300192" y="429309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851920" y="5949280"/>
            <a:ext cx="504056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ATTENTION : Prévoir la possibilité de remplir et valider plusieurs lignes en même temps. Avec shift ou autre…..</a:t>
            </a:r>
            <a:endParaRPr lang="fr-FR" sz="1600" dirty="0"/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paraffine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052228" y="2420888"/>
          <a:ext cx="51120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020"/>
                <a:gridCol w="1704020"/>
                <a:gridCol w="17040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Coupe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9942" y="28294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419872" y="472514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sur OK les lames pour lesquelles l’utilisateur veux des colorations vont dans « lames à colorer  ». Les autres sont considérées comme terminées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99592" y="530120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 indiquer</a:t>
            </a:r>
            <a:endParaRPr lang="fr-FR" sz="1600" dirty="0"/>
          </a:p>
        </p:txBody>
      </p:sp>
      <p:sp>
        <p:nvSpPr>
          <p:cNvPr id="21" name="Rectangle 20"/>
          <p:cNvSpPr/>
          <p:nvPr/>
        </p:nvSpPr>
        <p:spPr>
          <a:xfrm>
            <a:off x="6156176" y="321297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156176" y="357301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6156176" y="393305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6156176" y="429309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779912" y="5805264"/>
            <a:ext cx="504056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ATTENTION : Prévoir la possibilité de remplir et valider plusieurs lignes en même temps. Avec shift ou autre…..</a:t>
            </a:r>
            <a:endParaRPr lang="fr-FR" sz="1600" dirty="0"/>
          </a:p>
        </p:txBody>
      </p:sp>
      <p:cxnSp>
        <p:nvCxnSpPr>
          <p:cNvPr id="20" name="Connecteur droit avec flèche 19"/>
          <p:cNvCxnSpPr>
            <a:stCxn id="19" idx="0"/>
          </p:cNvCxnSpPr>
          <p:nvPr/>
        </p:nvCxnSpPr>
        <p:spPr>
          <a:xfrm flipV="1">
            <a:off x="1727684" y="2708920"/>
            <a:ext cx="2268252" cy="2592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paraffine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475656" y="242088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Coloration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93958" y="28294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9" idx="3"/>
          </p:cNvCxnSpPr>
          <p:nvPr/>
        </p:nvCxnSpPr>
        <p:spPr>
          <a:xfrm flipV="1">
            <a:off x="2627784" y="3068965"/>
            <a:ext cx="1080120" cy="283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851920" y="4725144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sur OK les lames colorées sont considérées comme terminée.</a:t>
            </a:r>
          </a:p>
          <a:p>
            <a:r>
              <a:rPr lang="fr-FR" sz="1600" dirty="0" smtClean="0"/>
              <a:t>Les commandes pour lesquelles toutes les actions sont réalisées vont dans « commande à renvoyer »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1600" y="573325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Dates à indiquer</a:t>
            </a:r>
            <a:endParaRPr lang="fr-FR" sz="1600" dirty="0"/>
          </a:p>
        </p:txBody>
      </p:sp>
      <p:sp>
        <p:nvSpPr>
          <p:cNvPr id="21" name="Rectangle 20"/>
          <p:cNvSpPr/>
          <p:nvPr/>
        </p:nvSpPr>
        <p:spPr>
          <a:xfrm>
            <a:off x="6300192" y="321297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300192" y="357301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6300192" y="393305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6300192" y="429309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851920" y="5949280"/>
            <a:ext cx="504056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ATTENTION : Prévoir la possibilité de remplir et valider plusieurs lignes en même temps. Avec shift ou autre…..</a:t>
            </a:r>
            <a:endParaRPr lang="fr-FR" sz="1600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paraffine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259632" y="2420888"/>
          <a:ext cx="47340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006"/>
                <a:gridCol w="1578006"/>
                <a:gridCol w="157800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Commentaire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P2016-01-01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Retour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32040" y="285293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779912" y="4437112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sue OK envoie de mail prévenant l’utilisateur que la commande est prête avec affichage du commentaire.</a:t>
            </a:r>
            <a:endParaRPr lang="fr-FR" sz="1600" dirty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paraffine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259632" y="2420888"/>
          <a:ext cx="47340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006"/>
                <a:gridCol w="1578006"/>
                <a:gridCol w="157800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P2016-01-01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Renvoi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32040" y="285293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9" idx="3"/>
          </p:cNvCxnSpPr>
          <p:nvPr/>
        </p:nvCxnSpPr>
        <p:spPr>
          <a:xfrm flipV="1">
            <a:off x="2483768" y="3140968"/>
            <a:ext cx="936104" cy="27615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779912" y="4437112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sue OK La commande est effectivement renvoyée à l’utilisateur, elle disparait de l’appli « plateau » et va dans la partie « retour » de l’utilisateur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1600" y="573325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Date à indiquer</a:t>
            </a:r>
            <a:endParaRPr lang="fr-FR" sz="1600" dirty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27089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Login 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67744" y="33569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Mot de passe :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923928" y="2636912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anasky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923928" y="3284984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/>
              <a:t>j</a:t>
            </a:r>
            <a:r>
              <a:rPr lang="fr-FR" dirty="0" err="1" smtClean="0"/>
              <a:t>esuistonpere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380312" y="116632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May 4</a:t>
            </a:r>
            <a:r>
              <a:rPr lang="fr-FR" baseline="30000" dirty="0" smtClean="0"/>
              <a:t>th</a:t>
            </a:r>
            <a:r>
              <a:rPr lang="fr-FR" dirty="0" smtClean="0"/>
              <a:t> 2016</a:t>
            </a:r>
            <a:endParaRPr lang="fr-FR" dirty="0"/>
          </a:p>
        </p:txBody>
      </p:sp>
      <p:sp>
        <p:nvSpPr>
          <p:cNvPr id="9" name="Rectangle 8">
            <a:hlinkClick r:id="" action="ppaction://hlinkshowjump?jump=nextslide"/>
          </p:cNvPr>
          <p:cNvSpPr/>
          <p:nvPr/>
        </p:nvSpPr>
        <p:spPr>
          <a:xfrm>
            <a:off x="6732240" y="2996952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</a:t>
            </a:r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1340768"/>
            <a:ext cx="8712968" cy="286232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Commandes à réceptionner :  XX   </a:t>
            </a:r>
          </a:p>
          <a:p>
            <a:endParaRPr lang="fr-FR" dirty="0" smtClean="0"/>
          </a:p>
          <a:p>
            <a:r>
              <a:rPr lang="fr-FR" dirty="0" smtClean="0"/>
              <a:t>Blocs à couper :  XX </a:t>
            </a:r>
          </a:p>
          <a:p>
            <a:endParaRPr lang="fr-FR" dirty="0" smtClean="0"/>
          </a:p>
          <a:p>
            <a:r>
              <a:rPr lang="fr-FR" dirty="0" smtClean="0"/>
              <a:t>Lames à colorer:  XX  </a:t>
            </a:r>
          </a:p>
          <a:p>
            <a:endParaRPr lang="fr-FR" dirty="0" smtClean="0"/>
          </a:p>
          <a:p>
            <a:r>
              <a:rPr lang="fr-FR" dirty="0" smtClean="0"/>
              <a:t>Commandes à renvoyer :  XX</a:t>
            </a:r>
          </a:p>
          <a:p>
            <a:endParaRPr lang="fr-FR" dirty="0"/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3563888" y="1916832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3563888" y="3014954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3563888" y="2456892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3563888" y="3573016"/>
            <a:ext cx="46805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" pitchFamily="2" charset="2"/>
              </a:rPr>
              <a:t></a:t>
            </a:r>
            <a:endParaRPr lang="fr-FR" dirty="0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</a:t>
            </a:r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47565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C2016-01-01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Réception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93958" y="28294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9" idx="3"/>
          </p:cNvCxnSpPr>
          <p:nvPr/>
        </p:nvCxnSpPr>
        <p:spPr>
          <a:xfrm flipV="1">
            <a:off x="2483768" y="3068960"/>
            <a:ext cx="1224136" cy="28335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779912" y="4437112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sue OK en fonctions des demandes de l’utilisateur les éléments de la commande vont s’ajouter aux « échantillons à inclure », « blocs à couper » </a:t>
            </a:r>
            <a:r>
              <a:rPr lang="fr-FR" sz="1600" dirty="0" err="1" smtClean="0"/>
              <a:t>etc</a:t>
            </a:r>
            <a:r>
              <a:rPr lang="fr-FR" sz="1600" dirty="0" smtClean="0"/>
              <a:t>… de la diapo 20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1600" y="573325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Date à indiquer</a:t>
            </a:r>
            <a:endParaRPr lang="fr-FR" sz="1600" dirty="0"/>
          </a:p>
        </p:txBody>
      </p:sp>
      <p:sp>
        <p:nvSpPr>
          <p:cNvPr id="23" name="Rectangle 22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</a:t>
            </a:r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052228" y="2420888"/>
          <a:ext cx="51120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020"/>
                <a:gridCol w="1704020"/>
                <a:gridCol w="17040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C2016-01-01-002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C2016-01-01-003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Coupe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9942" y="28294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419872" y="472514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sur OK les lames pour lesquelles l’utilisateur veux des colorations vont dans « lames à colorer  ». Les autres sont considérées comme terminées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99592" y="530120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 indiquer</a:t>
            </a:r>
            <a:endParaRPr lang="fr-FR" sz="1600" dirty="0"/>
          </a:p>
        </p:txBody>
      </p:sp>
      <p:sp>
        <p:nvSpPr>
          <p:cNvPr id="21" name="Rectangle 20"/>
          <p:cNvSpPr/>
          <p:nvPr/>
        </p:nvSpPr>
        <p:spPr>
          <a:xfrm>
            <a:off x="6156176" y="321297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156176" y="357301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6156176" y="393305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6156176" y="429309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779912" y="5805264"/>
            <a:ext cx="504056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ATTENTION : Prévoir la possibilité de remplir et valider plusieurs lignes en même temps. Avec shift ou autre…..</a:t>
            </a:r>
            <a:endParaRPr lang="fr-FR" sz="1600" dirty="0"/>
          </a:p>
        </p:txBody>
      </p:sp>
      <p:cxnSp>
        <p:nvCxnSpPr>
          <p:cNvPr id="20" name="Connecteur droit avec flèche 19"/>
          <p:cNvCxnSpPr>
            <a:stCxn id="19" idx="0"/>
          </p:cNvCxnSpPr>
          <p:nvPr/>
        </p:nvCxnSpPr>
        <p:spPr>
          <a:xfrm flipV="1">
            <a:off x="1727684" y="2996952"/>
            <a:ext cx="2412268" cy="230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</a:t>
            </a:r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475656" y="242088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C2016-01-01-005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Coloration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93958" y="28294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9" idx="3"/>
          </p:cNvCxnSpPr>
          <p:nvPr/>
        </p:nvCxnSpPr>
        <p:spPr>
          <a:xfrm flipV="1">
            <a:off x="2627784" y="3068965"/>
            <a:ext cx="1080120" cy="283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851920" y="4725144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sur OK les lames colorées sont considérées comme terminée.</a:t>
            </a:r>
          </a:p>
          <a:p>
            <a:r>
              <a:rPr lang="fr-FR" sz="1600" dirty="0" smtClean="0"/>
              <a:t>Les commandes pour lesquelles toutes les actions sont réalisées vont dans « commande à renvoyer »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1600" y="573325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Dates à indiquer</a:t>
            </a:r>
            <a:endParaRPr lang="fr-FR" sz="1600" dirty="0"/>
          </a:p>
        </p:txBody>
      </p:sp>
      <p:sp>
        <p:nvSpPr>
          <p:cNvPr id="21" name="Rectangle 20"/>
          <p:cNvSpPr/>
          <p:nvPr/>
        </p:nvSpPr>
        <p:spPr>
          <a:xfrm>
            <a:off x="6300192" y="321297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300192" y="357301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6300192" y="393305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6300192" y="429309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851920" y="5949280"/>
            <a:ext cx="504056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ATTENTION : Prévoir la possibilité de remplir et valider plusieurs lignes en même temps. Avec shift ou autre…..</a:t>
            </a:r>
            <a:endParaRPr lang="fr-FR" sz="1600" dirty="0"/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</a:t>
            </a:r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78497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47565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C2016-01-01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__ /__/ ____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1520" y="148478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Retour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93958" y="28294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9" idx="3"/>
          </p:cNvCxnSpPr>
          <p:nvPr/>
        </p:nvCxnSpPr>
        <p:spPr>
          <a:xfrm flipV="1">
            <a:off x="2483768" y="3068960"/>
            <a:ext cx="1224136" cy="28335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779912" y="4437112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Quand je clique sue OK la commande disparait de l’appli (mais reste évidemment dans la base de donnée) et on ne peux plus revenir dessus.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1600" y="573325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Date à indiquer</a:t>
            </a:r>
            <a:endParaRPr lang="fr-FR" sz="1600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Facturation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39552" y="1340768"/>
            <a:ext cx="842493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1187624" y="1916832"/>
          <a:ext cx="633670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336"/>
                <a:gridCol w="1586230"/>
                <a:gridCol w="804842"/>
                <a:gridCol w="936104"/>
                <a:gridCol w="864096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Commande N°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Nb bloc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Nb LB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Nb LC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Nb colo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ym typeface="Webdings"/>
                        </a:rPr>
                        <a:t>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P2016-01-01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ogner un rectangle avec un coin du même côté 19"/>
          <p:cNvSpPr/>
          <p:nvPr/>
        </p:nvSpPr>
        <p:spPr>
          <a:xfrm rot="16200000">
            <a:off x="-212028" y="1588293"/>
            <a:ext cx="1010118" cy="515068"/>
          </a:xfrm>
          <a:prstGeom prst="snip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</a:t>
            </a:r>
            <a:endParaRPr lang="fr-FR" dirty="0"/>
          </a:p>
        </p:txBody>
      </p:sp>
      <p:sp>
        <p:nvSpPr>
          <p:cNvPr id="21" name="Rogner un rectangle avec un coin du même côté 20"/>
          <p:cNvSpPr/>
          <p:nvPr/>
        </p:nvSpPr>
        <p:spPr>
          <a:xfrm rot="16200000">
            <a:off x="-42200" y="2707858"/>
            <a:ext cx="870845" cy="283407"/>
          </a:xfrm>
          <a:prstGeom prst="snip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979712" y="4365104"/>
            <a:ext cx="180020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Extraire </a:t>
            </a:r>
            <a:r>
              <a:rPr lang="fr-FR" dirty="0" err="1" smtClean="0"/>
              <a:t>excel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652120" y="4365104"/>
            <a:ext cx="2232248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Valider facturation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331640" y="4932457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Extrait les infos sous </a:t>
            </a:r>
            <a:r>
              <a:rPr lang="fr-FR" sz="1600" dirty="0" err="1" smtClean="0"/>
              <a:t>excel</a:t>
            </a:r>
            <a:r>
              <a:rPr lang="fr-FR" sz="1600" dirty="0" smtClean="0"/>
              <a:t> modalités à voir ensemble</a:t>
            </a:r>
            <a:endParaRPr lang="fr-FR" sz="1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4788024" y="494116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Fait disparaitre les commandes sélectionnées de la facturation (toujours pas de la base de données)</a:t>
            </a:r>
            <a:endParaRPr lang="fr-FR" sz="1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-36512" y="141277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Case à cocher</a:t>
            </a:r>
            <a:endParaRPr lang="fr-FR" sz="1600" dirty="0"/>
          </a:p>
        </p:txBody>
      </p:sp>
      <p:cxnSp>
        <p:nvCxnSpPr>
          <p:cNvPr id="28" name="Connecteur droit avec flèche 27"/>
          <p:cNvCxnSpPr>
            <a:stCxn id="26" idx="2"/>
          </p:cNvCxnSpPr>
          <p:nvPr/>
        </p:nvCxnSpPr>
        <p:spPr>
          <a:xfrm>
            <a:off x="1403648" y="1751330"/>
            <a:ext cx="216024" cy="957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21" idx="2"/>
          </p:cNvCxnSpPr>
          <p:nvPr/>
        </p:nvCxnSpPr>
        <p:spPr>
          <a:xfrm flipH="1" flipV="1">
            <a:off x="393223" y="3284984"/>
            <a:ext cx="1010425" cy="26642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755576" y="5949280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On différencie grâce aux onglets les commandes </a:t>
            </a:r>
            <a:r>
              <a:rPr lang="fr-FR" sz="1600" dirty="0" err="1" smtClean="0"/>
              <a:t>cryo</a:t>
            </a:r>
            <a:r>
              <a:rPr lang="fr-FR" sz="1600" dirty="0" smtClean="0"/>
              <a:t> des commandes paraffine mais le principe de chaque onglet est similaire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Archives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39552" y="1340768"/>
            <a:ext cx="8424936" cy="525658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8316416" y="404664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ym typeface="Wingdings 3"/>
              </a:rPr>
              <a:t></a:t>
            </a:r>
            <a:endParaRPr lang="fr-FR" sz="3200" dirty="0"/>
          </a:p>
        </p:txBody>
      </p:sp>
      <p:sp>
        <p:nvSpPr>
          <p:cNvPr id="20" name="Rogner un rectangle avec un coin du même côté 19"/>
          <p:cNvSpPr/>
          <p:nvPr/>
        </p:nvSpPr>
        <p:spPr>
          <a:xfrm rot="16200000">
            <a:off x="-212028" y="1588293"/>
            <a:ext cx="1010118" cy="515068"/>
          </a:xfrm>
          <a:prstGeom prst="snip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</a:t>
            </a:r>
            <a:endParaRPr lang="fr-FR" dirty="0"/>
          </a:p>
        </p:txBody>
      </p:sp>
      <p:sp>
        <p:nvSpPr>
          <p:cNvPr id="21" name="Rogner un rectangle avec un coin du même côté 20"/>
          <p:cNvSpPr/>
          <p:nvPr/>
        </p:nvSpPr>
        <p:spPr>
          <a:xfrm rot="16200000">
            <a:off x="-42200" y="2707858"/>
            <a:ext cx="870845" cy="283407"/>
          </a:xfrm>
          <a:prstGeom prst="snip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3923928" y="1700808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23928" y="2406486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923928" y="3112164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3923928" y="3817842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923928" y="4523520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755576" y="17728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année :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755576" y="247849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commande :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755576" y="31841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équipe :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755576" y="388985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utilisateur :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755576" y="53012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bloc: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6591341" y="1772816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6591341" y="2488095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6591341" y="3203374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6591341" y="3918653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6591341" y="4633932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3923928" y="5229200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755576" y="45955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par échantillons :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6591341" y="5349212"/>
            <a:ext cx="50405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2195736" y="3068960"/>
            <a:ext cx="1872208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Paraffine</a:t>
            </a:r>
            <a:endParaRPr lang="fr-FR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788024" y="3068960"/>
            <a:ext cx="1872208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227687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Créer une commande :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7504" y="18864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</a:t>
            </a:r>
            <a:r>
              <a:rPr lang="fr-FR" dirty="0" err="1" smtClean="0"/>
              <a:t>Anakin</a:t>
            </a:r>
            <a:endParaRPr lang="fr-FR" dirty="0" smtClean="0"/>
          </a:p>
          <a:p>
            <a:r>
              <a:rPr lang="fr-FR" dirty="0" smtClean="0"/>
              <a:t>Prénom : </a:t>
            </a:r>
            <a:r>
              <a:rPr lang="fr-FR" dirty="0" err="1" smtClean="0"/>
              <a:t>Skywalker</a:t>
            </a:r>
            <a:endParaRPr lang="fr-FR" dirty="0" smtClean="0"/>
          </a:p>
          <a:p>
            <a:r>
              <a:rPr lang="fr-FR" dirty="0" smtClean="0"/>
              <a:t>Equipe : obscure (01)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380312" y="116632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May 4</a:t>
            </a:r>
            <a:r>
              <a:rPr lang="fr-FR" baseline="30000" dirty="0" smtClean="0"/>
              <a:t>th</a:t>
            </a:r>
            <a:r>
              <a:rPr lang="fr-FR" dirty="0" smtClean="0"/>
              <a:t> 2016</a:t>
            </a:r>
            <a:endParaRPr lang="fr-FR" dirty="0"/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3491880" y="4221088"/>
            <a:ext cx="1872208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Archives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Paraffine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75656" y="31409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Nombre d’échantillons :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923928" y="3068960"/>
            <a:ext cx="237626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6732240" y="3068960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51520" y="21328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P1048-01-16-01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971600" y="1700808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2051720" y="1772816"/>
            <a:ext cx="7200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483768" y="1772816"/>
            <a:ext cx="21602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39552" y="148478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Paraffine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275856" y="155679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Année</a:t>
            </a:r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555776" y="156782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Equipe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851920" y="198884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Ordre</a:t>
            </a:r>
            <a:endParaRPr lang="fr-FR" sz="1200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2915816" y="1772816"/>
            <a:ext cx="57606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907704" y="156782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Unité</a:t>
            </a:r>
            <a:endParaRPr lang="fr-FR" sz="1200" dirty="0"/>
          </a:p>
        </p:txBody>
      </p:sp>
      <p:cxnSp>
        <p:nvCxnSpPr>
          <p:cNvPr id="24" name="Connecteur droit avec flèche 23"/>
          <p:cNvCxnSpPr>
            <a:stCxn id="22" idx="1"/>
          </p:cNvCxnSpPr>
          <p:nvPr/>
        </p:nvCxnSpPr>
        <p:spPr>
          <a:xfrm flipH="1">
            <a:off x="3203848" y="2127340"/>
            <a:ext cx="648072" cy="1495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1196752"/>
            <a:ext cx="8928992" cy="55446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Paraffine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512" y="1916832"/>
          <a:ext cx="875521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877"/>
                <a:gridCol w="984423"/>
                <a:gridCol w="1722741"/>
                <a:gridCol w="1118730"/>
                <a:gridCol w="1081405"/>
                <a:gridCol w="936104"/>
                <a:gridCol w="12219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Identification 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Tissu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Poumons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Autre : 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Intestin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Foie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7504" y="133147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Identification des échantillons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8172400" y="5301208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8" name="Accolade ouvrante 7"/>
          <p:cNvSpPr/>
          <p:nvPr/>
        </p:nvSpPr>
        <p:spPr>
          <a:xfrm rot="16200000">
            <a:off x="863588" y="3825044"/>
            <a:ext cx="288032" cy="1656184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5496" y="479715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Numéros incrémentés automatiquement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843808" y="477740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Champ libre</a:t>
            </a:r>
            <a:endParaRPr lang="fr-FR" sz="1400" dirty="0"/>
          </a:p>
        </p:txBody>
      </p:sp>
      <p:sp>
        <p:nvSpPr>
          <p:cNvPr id="27" name="Rectangle 26"/>
          <p:cNvSpPr/>
          <p:nvPr/>
        </p:nvSpPr>
        <p:spPr>
          <a:xfrm>
            <a:off x="971600" y="5661248"/>
            <a:ext cx="792088" cy="36004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Accolade ouvrante 27"/>
          <p:cNvSpPr/>
          <p:nvPr/>
        </p:nvSpPr>
        <p:spPr>
          <a:xfrm rot="16200000">
            <a:off x="3527884" y="3753036"/>
            <a:ext cx="288032" cy="1656184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971600" y="6237312"/>
            <a:ext cx="792088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763688" y="566124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Menu déroulant x entrée 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1835696" y="623731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Menu déroulant Oui ou Non  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0750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P2016-01-01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Paraffine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23528" y="1268760"/>
            <a:ext cx="8280920" cy="50405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5536" y="13407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Inclusion</a:t>
            </a:r>
          </a:p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(si au moins 1 oui dans « inclusion » page précédente)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611561" y="2348880"/>
          <a:ext cx="62752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385"/>
                <a:gridCol w="1498961"/>
                <a:gridCol w="1343922"/>
                <a:gridCol w="18109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Identification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Organe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Sens d’inclusion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Longitudinal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Poumons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Longitudinal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Autre : 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Intestin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Transversal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Foie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À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plat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5220072" y="515719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Menu déroulant</a:t>
            </a:r>
            <a:endParaRPr lang="fr-FR" sz="1400" dirty="0"/>
          </a:p>
        </p:txBody>
      </p:sp>
      <p:sp>
        <p:nvSpPr>
          <p:cNvPr id="17" name="Accolade ouvrante 16"/>
          <p:cNvSpPr/>
          <p:nvPr/>
        </p:nvSpPr>
        <p:spPr>
          <a:xfrm rot="16200000">
            <a:off x="5832140" y="4113076"/>
            <a:ext cx="288032" cy="1800200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ccolade ouvrante 17"/>
          <p:cNvSpPr/>
          <p:nvPr/>
        </p:nvSpPr>
        <p:spPr>
          <a:xfrm rot="16200000">
            <a:off x="2699792" y="2780928"/>
            <a:ext cx="288032" cy="4464496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403648" y="5157192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Reprend les infos précédentes</a:t>
            </a:r>
          </a:p>
          <a:p>
            <a:pPr algn="ctr"/>
            <a:r>
              <a:rPr lang="fr-FR" sz="1400" dirty="0" smtClean="0"/>
              <a:t>(seulement pour les cases inclusion Oui)</a:t>
            </a:r>
            <a:endParaRPr lang="fr-FR" sz="1400" dirty="0"/>
          </a:p>
        </p:txBody>
      </p:sp>
      <p:sp>
        <p:nvSpPr>
          <p:cNvPr id="20" name="Rectangle 19">
            <a:hlinkClick r:id="" action="ppaction://hlinkshowjump?jump=nextslide"/>
          </p:cNvPr>
          <p:cNvSpPr/>
          <p:nvPr/>
        </p:nvSpPr>
        <p:spPr>
          <a:xfrm>
            <a:off x="7740352" y="5589240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23528" y="12594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P2016-01-01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788024" y="5589240"/>
            <a:ext cx="27363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Fonction copier/coller? </a:t>
            </a:r>
          </a:p>
          <a:p>
            <a:r>
              <a:rPr lang="fr-FR" dirty="0" smtClean="0"/>
              <a:t>Fonction appliquer partout?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928992" cy="54726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95536" y="13407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Coupe</a:t>
            </a:r>
          </a:p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(si au moins 1 oui dans « coupe » page identification)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Paraffine</a:t>
            </a:r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09278" y="2545739"/>
          <a:ext cx="8755211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426"/>
                <a:gridCol w="911478"/>
                <a:gridCol w="1681259"/>
                <a:gridCol w="1091791"/>
                <a:gridCol w="1123487"/>
                <a:gridCol w="1124385"/>
                <a:gridCol w="11243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Identification 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Tissu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Epaisseur de coupe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Nbre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lames / bloc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Nbre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coupe / lame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P2016-01-01-001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5508104" y="4201924"/>
            <a:ext cx="3531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Champ libre </a:t>
            </a:r>
          </a:p>
          <a:p>
            <a:pPr algn="ctr"/>
            <a:r>
              <a:rPr lang="fr-FR" sz="1400" dirty="0" smtClean="0"/>
              <a:t>(Chiffre)</a:t>
            </a:r>
            <a:endParaRPr lang="fr-FR" sz="1400" dirty="0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7128284" y="2365720"/>
            <a:ext cx="288032" cy="3384376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2735796" y="1357027"/>
            <a:ext cx="288032" cy="5400600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338665" y="4221088"/>
            <a:ext cx="31613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Reprend les infos précédentes</a:t>
            </a:r>
          </a:p>
          <a:p>
            <a:pPr algn="ctr"/>
            <a:r>
              <a:rPr lang="fr-FR" sz="1400" dirty="0" smtClean="0"/>
              <a:t>(seulement pour les cases coupe Oui)</a:t>
            </a:r>
          </a:p>
          <a:p>
            <a:pPr algn="ctr"/>
            <a:endParaRPr lang="fr-FR" sz="1400" dirty="0"/>
          </a:p>
        </p:txBody>
      </p:sp>
      <p:sp>
        <p:nvSpPr>
          <p:cNvPr id="17" name="Rectangle 16">
            <a:hlinkClick r:id="" action="ppaction://hlinkshowjump?jump=nextslide"/>
          </p:cNvPr>
          <p:cNvSpPr/>
          <p:nvPr/>
        </p:nvSpPr>
        <p:spPr>
          <a:xfrm>
            <a:off x="7740352" y="5589240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07504" y="13314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P2016-01-01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059832" y="5445224"/>
            <a:ext cx="27363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Fonction copier/coller? </a:t>
            </a:r>
          </a:p>
          <a:p>
            <a:r>
              <a:rPr lang="fr-FR" dirty="0" smtClean="0"/>
              <a:t>Fonction appliquer partout?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928992" cy="54726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95536" y="13407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Coloration</a:t>
            </a:r>
          </a:p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(si au moins 1 oui dans « coloration » page identification)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332656"/>
            <a:ext cx="72008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Paraffine</a:t>
            </a:r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09278" y="2545739"/>
          <a:ext cx="844235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442"/>
                <a:gridCol w="1352162"/>
                <a:gridCol w="1681904"/>
                <a:gridCol w="1092210"/>
                <a:gridCol w="824546"/>
                <a:gridCol w="824546"/>
                <a:gridCol w="824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Numéro d’échantillon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Identification animal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Tissu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Colo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P2016-01-01-001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Ewok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Rein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5865013" y="4201924"/>
            <a:ext cx="3531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Menus déroulants + « autre : XXX »</a:t>
            </a:r>
          </a:p>
          <a:p>
            <a:pPr algn="ctr"/>
            <a:r>
              <a:rPr lang="fr-FR" sz="1400" dirty="0" smtClean="0"/>
              <a:t>Possibilité d’ajouter des colonnes</a:t>
            </a:r>
            <a:endParaRPr lang="fr-FR" sz="1400" dirty="0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7452320" y="2689756"/>
            <a:ext cx="288032" cy="2736304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3023828" y="1068995"/>
            <a:ext cx="288032" cy="5976664"/>
          </a:xfrm>
          <a:prstGeom prst="leftBrace">
            <a:avLst>
              <a:gd name="adj1" fmla="val 2213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554689" y="4221088"/>
            <a:ext cx="3161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Reprend les infos précédentes</a:t>
            </a:r>
          </a:p>
          <a:p>
            <a:pPr algn="ctr"/>
            <a:r>
              <a:rPr lang="fr-FR" sz="1400" dirty="0" smtClean="0"/>
              <a:t>(seulement pour les cases coloration Oui)</a:t>
            </a:r>
          </a:p>
          <a:p>
            <a:pPr algn="ctr"/>
            <a:endParaRPr lang="fr-FR" sz="1400" dirty="0"/>
          </a:p>
        </p:txBody>
      </p:sp>
      <p:sp>
        <p:nvSpPr>
          <p:cNvPr id="17" name="Rectangle 16">
            <a:hlinkClick r:id="" action="ppaction://hlinkshowjump?jump=nextslide"/>
          </p:cNvPr>
          <p:cNvSpPr/>
          <p:nvPr/>
        </p:nvSpPr>
        <p:spPr>
          <a:xfrm>
            <a:off x="7740352" y="5589240"/>
            <a:ext cx="5760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79512" y="13314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N° P2016-01-01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059832" y="5445224"/>
            <a:ext cx="27363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Fonction copier/coller? </a:t>
            </a:r>
          </a:p>
          <a:p>
            <a:r>
              <a:rPr lang="fr-FR" dirty="0" smtClean="0"/>
              <a:t>Fonction appliquer partout?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1531</Words>
  <Application>Microsoft Office PowerPoint</Application>
  <PresentationFormat>Affichage à l'écran (4:3)</PresentationFormat>
  <Paragraphs>634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Thème Office</vt:lpstr>
      <vt:lpstr>Diapositive 1</vt:lpstr>
      <vt:lpstr>Partie Utilisateur (celui qui passe la commande)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Partie Plateau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Hysto</dc:creator>
  <cp:lastModifiedBy>Hysto</cp:lastModifiedBy>
  <cp:revision>32</cp:revision>
  <dcterms:created xsi:type="dcterms:W3CDTF">2016-05-26T12:46:56Z</dcterms:created>
  <dcterms:modified xsi:type="dcterms:W3CDTF">2017-04-27T07:25:06Z</dcterms:modified>
</cp:coreProperties>
</file>